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7" r:id="rId3"/>
    <p:sldId id="302" r:id="rId4"/>
    <p:sldId id="303" r:id="rId5"/>
    <p:sldId id="304" r:id="rId6"/>
    <p:sldId id="30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4" r:id="rId22"/>
    <p:sldId id="275" r:id="rId23"/>
    <p:sldId id="281" r:id="rId24"/>
    <p:sldId id="295" r:id="rId25"/>
    <p:sldId id="276" r:id="rId26"/>
    <p:sldId id="278" r:id="rId27"/>
    <p:sldId id="279" r:id="rId28"/>
    <p:sldId id="280" r:id="rId29"/>
    <p:sldId id="27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ivenkatesh, Polnati" initials="HP" lastIdx="1" clrIdx="0">
    <p:extLst>
      <p:ext uri="{19B8F6BF-5375-455C-9EA6-DF929625EA0E}">
        <p15:presenceInfo xmlns:p15="http://schemas.microsoft.com/office/powerpoint/2012/main" userId="S::harivenkatesh_polnati@optum.com::8cadc304-d530-448a-8a93-e5abb1fbdb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7"/>
    <p:restoredTop sz="94694"/>
  </p:normalViewPr>
  <p:slideViewPr>
    <p:cSldViewPr snapToGrid="0" snapToObjects="1">
      <p:cViewPr varScale="1">
        <p:scale>
          <a:sx n="112" d="100"/>
          <a:sy n="112" d="100"/>
        </p:scale>
        <p:origin x="2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1DC02-637C-2648-A75C-84D8281DC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2F066-A57A-A340-B097-5A3D9AB95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B5127-BAAD-454A-8E4C-0D58BBCF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74EF9-01A9-314E-A67D-CE7B11A3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66F46-5A27-EB43-8011-1436E1DB2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73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EB17-EFE9-184B-987E-5F2639E3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C742E-6503-7945-88CA-A498B735E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1B28D-94F2-4340-9DD9-6BF944241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D919-0292-524A-A774-66CD56A6A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5F4E5-E042-2049-805F-AD955F08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D8E319-D659-A148-B050-AE21702F8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07174-16C1-1143-BA24-46ADF7044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663C2-14BA-9D48-AF0A-E395FBC31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41C8F-6588-4F4D-ADB7-55F2D0480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D0054-962E-D940-AF60-82FC2B24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43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5072-BE80-0C41-8F33-CF945C5C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1E1DA-4BED-A14C-8B27-2E5830414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4196A-9A20-104F-8B8C-DC96A8638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C2321-1964-B845-BC2F-8CD45435B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0E7BA-5BE7-B042-91E9-377D02D4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59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173B5-264B-A144-B261-74567A53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B3CDF-7B88-574F-9807-A4FE0F779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1C152-6CC9-264B-AA7C-4A3EF89A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71FB5-5C6F-3945-82EE-792C446C9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4F9EA-7D53-294B-94AF-47E37EED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4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E993-228B-E54C-B470-20D1719F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E1FF1-ADA9-2243-BF8F-7E874CE3F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61035-420F-6F4F-ADBC-EA7FEAD9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52245-E006-294E-B9A1-508BD2F51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B8267-ED22-0847-A095-207D70237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A0CDC-17FF-1F4A-BC1F-B92B44E4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4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F02B0-E3F4-2E47-A23C-9559182DB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95CF4-E11E-DF42-B9FD-A412A8613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2C1E2-904A-4A4B-BF44-8C0F3EDF4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B0FE18-9F31-B34B-8790-A1256EF9C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742C53-6554-DE4A-A8C4-3C13F595A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46DF72-6A97-5047-81AA-2960FDA40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8C8C4-C4DC-134F-A711-17A89FE74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7DB71-3D44-384D-9B67-A4120AAD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BFF7-B4A6-8047-9FD4-4EADB9C81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59C2A8-AA47-0243-81B1-631278680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C5C92-A8D8-1F49-8183-DDB77CC65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31276-A2D3-FE44-839F-2D4C41D2B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4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5D6D9C-A167-FD47-BCD9-385DBAAA6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8ED39B-08CE-6940-B58F-EEEDD45A0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63F74-9395-3547-AE3D-C2EB10DC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4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4B0B-7BA2-6D45-9EEE-0CBA5B3A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52164-698B-8D43-A2FF-274A5684A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F53F3-DE45-4C43-AA5D-11EFFAFDC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A4EB8-658C-A640-BABD-277AD839F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84872-9363-4842-A1C3-C684CF90A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DA00E-FF12-9148-903C-C2A5AC181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2D58-5715-D64C-AE34-CE101F056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6C6D54-5AD1-5A4E-87FA-492AE2215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DF389-1C4B-A749-B7AC-93D5ECF26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2B058-6FBC-584C-AA7A-6350EA0FD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D072D-5CB6-E547-A106-9706C624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79430-3374-3A46-ACED-2DC1972C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15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A43A29-F39C-A84B-A546-A4DAA771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24127-FB6C-B545-AA0C-72FF993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A3D0-E8C0-D94A-BC8C-7F89778D1A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7D90A-A04D-1049-9B6F-0D3DCFDD072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1E3AF-776B-7A4F-AC4E-5EF09FE5D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D77F8-BA44-8449-8235-07C2079F4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8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7F99A-9C36-CC4C-8A54-B1CB89CA8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5563" y="1943742"/>
            <a:ext cx="7500257" cy="783092"/>
          </a:xfrm>
        </p:spPr>
        <p:txBody>
          <a:bodyPr>
            <a:normAutofit fontScale="90000"/>
          </a:bodyPr>
          <a:lstStyle/>
          <a:p>
            <a:r>
              <a:rPr lang="en-US" dirty="0"/>
              <a:t>Welcome!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8E603-74C0-3348-9B19-06D56DCD4AD8}"/>
              </a:ext>
            </a:extLst>
          </p:cNvPr>
          <p:cNvSpPr txBox="1"/>
          <p:nvPr/>
        </p:nvSpPr>
        <p:spPr>
          <a:xfrm>
            <a:off x="9473454" y="5902779"/>
            <a:ext cx="186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Hari </a:t>
            </a:r>
            <a:r>
              <a:rPr lang="en-US" dirty="0" err="1"/>
              <a:t>Polnati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9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47E0A-16CB-6B45-A28C-224F7DF9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83" y="352775"/>
            <a:ext cx="6468836" cy="426811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 with pop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E7C11-D7F1-5C4A-B8AC-62EE77738385}"/>
              </a:ext>
            </a:extLst>
          </p:cNvPr>
          <p:cNvSpPr txBox="1"/>
          <p:nvPr/>
        </p:nvSpPr>
        <p:spPr>
          <a:xfrm>
            <a:off x="947241" y="1674360"/>
            <a:ext cx="1664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struct stack {</a:t>
            </a:r>
          </a:p>
          <a:p>
            <a:r>
              <a:rPr lang="en-US" dirty="0">
                <a:solidFill>
                  <a:schemeClr val="accent1"/>
                </a:solidFill>
              </a:rPr>
              <a:t> int top;</a:t>
            </a:r>
          </a:p>
          <a:p>
            <a:r>
              <a:rPr lang="en-US" dirty="0">
                <a:solidFill>
                  <a:schemeClr val="accent1"/>
                </a:solidFill>
              </a:rPr>
              <a:t> char *store;</a:t>
            </a:r>
          </a:p>
          <a:p>
            <a:r>
              <a:rPr lang="en-US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73083-8CC3-4349-A292-2F366511AFF4}"/>
              </a:ext>
            </a:extLst>
          </p:cNvPr>
          <p:cNvSpPr txBox="1"/>
          <p:nvPr/>
        </p:nvSpPr>
        <p:spPr>
          <a:xfrm>
            <a:off x="3865101" y="1622017"/>
            <a:ext cx="1664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struct queue {</a:t>
            </a:r>
          </a:p>
          <a:p>
            <a:r>
              <a:rPr lang="en-US" dirty="0">
                <a:solidFill>
                  <a:schemeClr val="accent1"/>
                </a:solidFill>
              </a:rPr>
              <a:t> int front, rear;</a:t>
            </a:r>
          </a:p>
          <a:p>
            <a:r>
              <a:rPr lang="en-US" dirty="0">
                <a:solidFill>
                  <a:schemeClr val="accent1"/>
                </a:solidFill>
              </a:rPr>
              <a:t> char *store;</a:t>
            </a:r>
          </a:p>
          <a:p>
            <a:r>
              <a:rPr lang="en-US" dirty="0">
                <a:solidFill>
                  <a:schemeClr val="accent1"/>
                </a:solidFill>
              </a:rPr>
              <a:t>}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412D2-417F-7045-8DC4-7213B98E675F}"/>
              </a:ext>
            </a:extLst>
          </p:cNvPr>
          <p:cNvSpPr txBox="1"/>
          <p:nvPr/>
        </p:nvSpPr>
        <p:spPr>
          <a:xfrm>
            <a:off x="947241" y="3121051"/>
            <a:ext cx="166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push();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pop();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49730-C8C7-B94C-BEA0-C1E25E994CFD}"/>
              </a:ext>
            </a:extLst>
          </p:cNvPr>
          <p:cNvSpPr txBox="1"/>
          <p:nvPr/>
        </p:nvSpPr>
        <p:spPr>
          <a:xfrm>
            <a:off x="4007227" y="3185701"/>
            <a:ext cx="166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insert();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delete();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6E888-0A4C-8348-974F-71CC313A9F6D}"/>
              </a:ext>
            </a:extLst>
          </p:cNvPr>
          <p:cNvSpPr txBox="1"/>
          <p:nvPr/>
        </p:nvSpPr>
        <p:spPr>
          <a:xfrm>
            <a:off x="1671614" y="4433812"/>
            <a:ext cx="327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All functions are global;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286E84-E935-3A44-A54D-71E6CB888791}"/>
              </a:ext>
            </a:extLst>
          </p:cNvPr>
          <p:cNvCxnSpPr>
            <a:cxnSpLocks/>
          </p:cNvCxnSpPr>
          <p:nvPr/>
        </p:nvCxnSpPr>
        <p:spPr>
          <a:xfrm flipH="1" flipV="1">
            <a:off x="1708468" y="3370139"/>
            <a:ext cx="416379" cy="1128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636549-D702-BA4F-B578-FBEBC37A8FFF}"/>
              </a:ext>
            </a:extLst>
          </p:cNvPr>
          <p:cNvCxnSpPr>
            <a:cxnSpLocks/>
          </p:cNvCxnSpPr>
          <p:nvPr/>
        </p:nvCxnSpPr>
        <p:spPr>
          <a:xfrm flipH="1" flipV="1">
            <a:off x="1581463" y="3701737"/>
            <a:ext cx="395968" cy="83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304472-C2FD-D941-AAC6-3B6D7E1612E9}"/>
              </a:ext>
            </a:extLst>
          </p:cNvPr>
          <p:cNvCxnSpPr>
            <a:cxnSpLocks/>
          </p:cNvCxnSpPr>
          <p:nvPr/>
        </p:nvCxnSpPr>
        <p:spPr>
          <a:xfrm flipV="1">
            <a:off x="2906486" y="3412673"/>
            <a:ext cx="1159497" cy="1085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6F3B49-0DBB-A34A-9527-18D95432D6FD}"/>
              </a:ext>
            </a:extLst>
          </p:cNvPr>
          <p:cNvCxnSpPr>
            <a:cxnSpLocks/>
          </p:cNvCxnSpPr>
          <p:nvPr/>
        </p:nvCxnSpPr>
        <p:spPr>
          <a:xfrm flipV="1">
            <a:off x="3228455" y="3721102"/>
            <a:ext cx="823509" cy="758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779F49-387E-D746-9748-81AF59CC37C5}"/>
              </a:ext>
            </a:extLst>
          </p:cNvPr>
          <p:cNvSpPr txBox="1"/>
          <p:nvPr/>
        </p:nvSpPr>
        <p:spPr>
          <a:xfrm>
            <a:off x="6520362" y="1598160"/>
            <a:ext cx="1664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struct horse {</a:t>
            </a:r>
          </a:p>
          <a:p>
            <a:r>
              <a:rPr lang="en-US" dirty="0">
                <a:solidFill>
                  <a:schemeClr val="accent1"/>
                </a:solidFill>
              </a:rPr>
              <a:t> weight, color</a:t>
            </a:r>
          </a:p>
          <a:p>
            <a:r>
              <a:rPr lang="en-US" dirty="0">
                <a:solidFill>
                  <a:schemeClr val="accent1"/>
                </a:solidFill>
              </a:rPr>
              <a:t> age;	</a:t>
            </a:r>
          </a:p>
          <a:p>
            <a:r>
              <a:rPr lang="en-US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907FD7-CE95-C345-BCB0-D92CF970107B}"/>
              </a:ext>
            </a:extLst>
          </p:cNvPr>
          <p:cNvSpPr txBox="1"/>
          <p:nvPr/>
        </p:nvSpPr>
        <p:spPr>
          <a:xfrm>
            <a:off x="9438222" y="1545817"/>
            <a:ext cx="1664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struct eagle {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age,color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wingspawn</a:t>
            </a:r>
            <a:r>
              <a:rPr lang="en-US" dirty="0">
                <a:solidFill>
                  <a:schemeClr val="accent1"/>
                </a:solidFill>
              </a:rPr>
              <a:t>;</a:t>
            </a:r>
          </a:p>
          <a:p>
            <a:r>
              <a:rPr lang="en-US" dirty="0">
                <a:solidFill>
                  <a:schemeClr val="accent1"/>
                </a:solidFill>
              </a:rPr>
              <a:t>}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8B03A6-35C9-0A4C-B849-D6D1AEAA984D}"/>
              </a:ext>
            </a:extLst>
          </p:cNvPr>
          <p:cNvSpPr txBox="1"/>
          <p:nvPr/>
        </p:nvSpPr>
        <p:spPr>
          <a:xfrm>
            <a:off x="6450412" y="2998571"/>
            <a:ext cx="166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gallop();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canter();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7FFEF6-8049-0A42-850A-EF07C8354F67}"/>
              </a:ext>
            </a:extLst>
          </p:cNvPr>
          <p:cNvSpPr txBox="1"/>
          <p:nvPr/>
        </p:nvSpPr>
        <p:spPr>
          <a:xfrm>
            <a:off x="9597769" y="3031791"/>
            <a:ext cx="166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fly();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hunt();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5F7715-17B7-BF48-BEEF-83B2F0BA3217}"/>
              </a:ext>
            </a:extLst>
          </p:cNvPr>
          <p:cNvSpPr txBox="1"/>
          <p:nvPr/>
        </p:nvSpPr>
        <p:spPr>
          <a:xfrm>
            <a:off x="7244735" y="4357612"/>
            <a:ext cx="327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All functions are global;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CCD938-D878-ED46-82D5-120536A82EF0}"/>
              </a:ext>
            </a:extLst>
          </p:cNvPr>
          <p:cNvCxnSpPr>
            <a:cxnSpLocks/>
          </p:cNvCxnSpPr>
          <p:nvPr/>
        </p:nvCxnSpPr>
        <p:spPr>
          <a:xfrm flipH="1" flipV="1">
            <a:off x="7281589" y="3293939"/>
            <a:ext cx="416379" cy="1128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2F010F9-D784-004E-B0BD-F1E1DB3B1836}"/>
              </a:ext>
            </a:extLst>
          </p:cNvPr>
          <p:cNvCxnSpPr>
            <a:cxnSpLocks/>
          </p:cNvCxnSpPr>
          <p:nvPr/>
        </p:nvCxnSpPr>
        <p:spPr>
          <a:xfrm flipH="1" flipV="1">
            <a:off x="7154584" y="3625537"/>
            <a:ext cx="395968" cy="83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9B0168-AD94-F145-8C55-6CDB6BC38371}"/>
              </a:ext>
            </a:extLst>
          </p:cNvPr>
          <p:cNvCxnSpPr>
            <a:cxnSpLocks/>
          </p:cNvCxnSpPr>
          <p:nvPr/>
        </p:nvCxnSpPr>
        <p:spPr>
          <a:xfrm flipV="1">
            <a:off x="8479607" y="3336473"/>
            <a:ext cx="1159497" cy="1085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A8880C4-06B3-AB4B-99BC-2CD1121E03F1}"/>
              </a:ext>
            </a:extLst>
          </p:cNvPr>
          <p:cNvCxnSpPr>
            <a:cxnSpLocks/>
          </p:cNvCxnSpPr>
          <p:nvPr/>
        </p:nvCxnSpPr>
        <p:spPr>
          <a:xfrm flipV="1">
            <a:off x="8801576" y="3644902"/>
            <a:ext cx="823509" cy="758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228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96DB-8AF8-AF48-8604-38FD4F77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Abstraction with oops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8F137-B0AA-DD4F-8FC5-EFA192F386A7}"/>
              </a:ext>
            </a:extLst>
          </p:cNvPr>
          <p:cNvSpPr txBox="1"/>
          <p:nvPr/>
        </p:nvSpPr>
        <p:spPr>
          <a:xfrm>
            <a:off x="947241" y="1674360"/>
            <a:ext cx="1664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class stack {</a:t>
            </a:r>
          </a:p>
          <a:p>
            <a:r>
              <a:rPr lang="en-US" dirty="0">
                <a:solidFill>
                  <a:schemeClr val="accent1"/>
                </a:solidFill>
              </a:rPr>
              <a:t>   int top;</a:t>
            </a:r>
          </a:p>
          <a:p>
            <a:r>
              <a:rPr lang="en-US" dirty="0">
                <a:solidFill>
                  <a:schemeClr val="accent1"/>
                </a:solidFill>
              </a:rPr>
              <a:t>   char *store;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6209D-08A8-104F-A5BB-A4B6D14201F9}"/>
              </a:ext>
            </a:extLst>
          </p:cNvPr>
          <p:cNvSpPr txBox="1"/>
          <p:nvPr/>
        </p:nvSpPr>
        <p:spPr>
          <a:xfrm>
            <a:off x="3865101" y="1622017"/>
            <a:ext cx="16644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class queue {</a:t>
            </a:r>
          </a:p>
          <a:p>
            <a:r>
              <a:rPr lang="en-US" dirty="0">
                <a:solidFill>
                  <a:schemeClr val="accent1"/>
                </a:solidFill>
              </a:rPr>
              <a:t>  int front, rear;</a:t>
            </a:r>
          </a:p>
          <a:p>
            <a:r>
              <a:rPr lang="en-US" dirty="0">
                <a:solidFill>
                  <a:schemeClr val="accent1"/>
                </a:solidFill>
              </a:rPr>
              <a:t>  char *store;</a:t>
            </a:r>
          </a:p>
          <a:p>
            <a:r>
              <a:rPr lang="en-US" dirty="0">
                <a:solidFill>
                  <a:schemeClr val="accent1"/>
                </a:solidFill>
              </a:rPr>
              <a:t>  insert(),</a:t>
            </a:r>
          </a:p>
          <a:p>
            <a:r>
              <a:rPr lang="en-US" dirty="0">
                <a:solidFill>
                  <a:schemeClr val="accent1"/>
                </a:solidFill>
              </a:rPr>
              <a:t>  delete();</a:t>
            </a:r>
          </a:p>
          <a:p>
            <a:r>
              <a:rPr lang="en-US" dirty="0">
                <a:solidFill>
                  <a:schemeClr val="accent1"/>
                </a:solidFill>
              </a:rPr>
              <a:t>}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2EF2E-2D50-F940-8B76-DC3852AE5390}"/>
              </a:ext>
            </a:extLst>
          </p:cNvPr>
          <p:cNvSpPr txBox="1"/>
          <p:nvPr/>
        </p:nvSpPr>
        <p:spPr>
          <a:xfrm>
            <a:off x="1021810" y="2585536"/>
            <a:ext cx="1664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  push();</a:t>
            </a:r>
          </a:p>
          <a:p>
            <a:r>
              <a:rPr lang="en-US" dirty="0">
                <a:solidFill>
                  <a:schemeClr val="accent1"/>
                </a:solidFill>
              </a:rPr>
              <a:t>  pop();</a:t>
            </a:r>
          </a:p>
          <a:p>
            <a:r>
              <a:rPr lang="en-US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1A5CE-6B8D-074B-9E00-8D74F34C45D6}"/>
              </a:ext>
            </a:extLst>
          </p:cNvPr>
          <p:cNvSpPr txBox="1"/>
          <p:nvPr/>
        </p:nvSpPr>
        <p:spPr>
          <a:xfrm>
            <a:off x="6520362" y="1598160"/>
            <a:ext cx="16644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class horse {</a:t>
            </a:r>
          </a:p>
          <a:p>
            <a:r>
              <a:rPr lang="en-US" dirty="0">
                <a:solidFill>
                  <a:schemeClr val="accent1"/>
                </a:solidFill>
              </a:rPr>
              <a:t> weight, color</a:t>
            </a:r>
          </a:p>
          <a:p>
            <a:r>
              <a:rPr lang="en-US" dirty="0">
                <a:solidFill>
                  <a:schemeClr val="accent1"/>
                </a:solidFill>
              </a:rPr>
              <a:t> age;</a:t>
            </a:r>
          </a:p>
          <a:p>
            <a:r>
              <a:rPr lang="en-US" dirty="0">
                <a:solidFill>
                  <a:schemeClr val="accent1"/>
                </a:solidFill>
              </a:rPr>
              <a:t>  gallop();</a:t>
            </a:r>
          </a:p>
          <a:p>
            <a:r>
              <a:rPr lang="en-US" dirty="0">
                <a:solidFill>
                  <a:schemeClr val="accent1"/>
                </a:solidFill>
              </a:rPr>
              <a:t>  canter();	</a:t>
            </a:r>
          </a:p>
          <a:p>
            <a:r>
              <a:rPr lang="en-US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C1A85-9C60-3041-BE7C-0D9DCFFB6AD0}"/>
              </a:ext>
            </a:extLst>
          </p:cNvPr>
          <p:cNvSpPr txBox="1"/>
          <p:nvPr/>
        </p:nvSpPr>
        <p:spPr>
          <a:xfrm>
            <a:off x="9438222" y="1545817"/>
            <a:ext cx="16644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class eagle {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age,color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wingspawn</a:t>
            </a:r>
            <a:r>
              <a:rPr lang="en-US" dirty="0">
                <a:solidFill>
                  <a:schemeClr val="accent1"/>
                </a:solidFill>
              </a:rPr>
              <a:t>;</a:t>
            </a:r>
          </a:p>
          <a:p>
            <a:r>
              <a:rPr lang="en-US" dirty="0">
                <a:solidFill>
                  <a:schemeClr val="accent1"/>
                </a:solidFill>
              </a:rPr>
              <a:t>  fly();</a:t>
            </a:r>
          </a:p>
          <a:p>
            <a:r>
              <a:rPr lang="en-US" dirty="0">
                <a:solidFill>
                  <a:schemeClr val="accent1"/>
                </a:solidFill>
              </a:rPr>
              <a:t>  hunt();</a:t>
            </a:r>
          </a:p>
          <a:p>
            <a:r>
              <a:rPr lang="en-US" dirty="0">
                <a:solidFill>
                  <a:schemeClr val="accent1"/>
                </a:solidFill>
              </a:rPr>
              <a:t>}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766759-FB70-6549-96F0-4B49BF0E96E0}"/>
              </a:ext>
            </a:extLst>
          </p:cNvPr>
          <p:cNvSpPr txBox="1"/>
          <p:nvPr/>
        </p:nvSpPr>
        <p:spPr>
          <a:xfrm>
            <a:off x="3745342" y="4183924"/>
            <a:ext cx="327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Class = </a:t>
            </a:r>
            <a:r>
              <a:rPr lang="en-US" dirty="0">
                <a:solidFill>
                  <a:srgbClr val="002060"/>
                </a:solidFill>
              </a:rPr>
              <a:t>State + Behavior</a:t>
            </a:r>
          </a:p>
        </p:txBody>
      </p:sp>
    </p:spTree>
    <p:extLst>
      <p:ext uri="{BB962C8B-B14F-4D97-AF65-F5344CB8AC3E}">
        <p14:creationId xmlns:p14="http://schemas.microsoft.com/office/powerpoint/2010/main" val="2803576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5045-D9F4-8342-9E4F-AA004E4EF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5930462" cy="769992"/>
          </a:xfrm>
        </p:spPr>
        <p:txBody>
          <a:bodyPr/>
          <a:lstStyle/>
          <a:p>
            <a:r>
              <a:rPr lang="en-US" dirty="0"/>
              <a:t> Class = State +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455C3-676C-B34F-A786-A2C1D3021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28" y="801673"/>
            <a:ext cx="4035879" cy="4351338"/>
          </a:xfrm>
        </p:spPr>
        <p:txBody>
          <a:bodyPr/>
          <a:lstStyle/>
          <a:p>
            <a:r>
              <a:rPr lang="en-US" dirty="0"/>
              <a:t>State</a:t>
            </a:r>
          </a:p>
          <a:p>
            <a:pPr marL="0" indent="0">
              <a:buNone/>
            </a:pPr>
            <a:r>
              <a:rPr lang="en-US" dirty="0"/>
              <a:t>   data members (</a:t>
            </a:r>
            <a:r>
              <a:rPr lang="en-US" dirty="0" err="1"/>
              <a:t>c++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fields (java)</a:t>
            </a:r>
          </a:p>
          <a:p>
            <a:pPr marL="0" indent="0">
              <a:buNone/>
            </a:pPr>
            <a:r>
              <a:rPr lang="en-US" dirty="0"/>
              <a:t>   properties (visual basic)</a:t>
            </a:r>
          </a:p>
          <a:p>
            <a:r>
              <a:rPr lang="en-US" dirty="0"/>
              <a:t>Behavior:</a:t>
            </a:r>
          </a:p>
          <a:p>
            <a:pPr marL="0" indent="0">
              <a:buNone/>
            </a:pPr>
            <a:r>
              <a:rPr lang="en-US" dirty="0"/>
              <a:t> methods – Java</a:t>
            </a:r>
          </a:p>
          <a:p>
            <a:pPr marL="0" indent="0">
              <a:buNone/>
            </a:pPr>
            <a:r>
              <a:rPr lang="en-US" dirty="0"/>
              <a:t> member functions –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656B1-00F0-D341-B2AE-E050C8CEE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220" y="887889"/>
            <a:ext cx="5930461" cy="3864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2389A4-99F5-0240-AFAD-5A7538D5C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0245"/>
            <a:ext cx="7144524" cy="184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44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ED7D-AE23-5346-95C7-F512510A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770" y="146958"/>
            <a:ext cx="3585630" cy="865414"/>
          </a:xfrm>
        </p:spPr>
        <p:txBody>
          <a:bodyPr/>
          <a:lstStyle/>
          <a:p>
            <a:r>
              <a:rPr lang="en-US" dirty="0"/>
              <a:t>Object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59683-C1C0-6741-8A8A-2150A802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9" y="1012372"/>
            <a:ext cx="7459141" cy="53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40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0136-3879-E74C-8210-44C12257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078" y="201160"/>
            <a:ext cx="7015843" cy="558120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 with public garden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E6193-51BA-3143-AAD3-7C3FF279B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568" y="1337218"/>
            <a:ext cx="5702325" cy="3774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29A7C-24A6-A549-BE69-0DC18783086C}"/>
              </a:ext>
            </a:extLst>
          </p:cNvPr>
          <p:cNvSpPr txBox="1"/>
          <p:nvPr/>
        </p:nvSpPr>
        <p:spPr>
          <a:xfrm>
            <a:off x="8393987" y="3935002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Owner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48657-F9A5-9E45-9F50-7A5E4E64ECE5}"/>
              </a:ext>
            </a:extLst>
          </p:cNvPr>
          <p:cNvSpPr txBox="1"/>
          <p:nvPr/>
        </p:nvSpPr>
        <p:spPr>
          <a:xfrm>
            <a:off x="5381946" y="4210692"/>
            <a:ext cx="149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Garden</a:t>
            </a:r>
          </a:p>
        </p:txBody>
      </p:sp>
    </p:spTree>
    <p:extLst>
      <p:ext uri="{BB962C8B-B14F-4D97-AF65-F5344CB8AC3E}">
        <p14:creationId xmlns:p14="http://schemas.microsoft.com/office/powerpoint/2010/main" val="1921179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5A873-7929-9A41-8888-91BD2640B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38860" cy="785581"/>
          </a:xfrm>
        </p:spPr>
        <p:txBody>
          <a:bodyPr>
            <a:normAutofit fontScale="90000"/>
          </a:bodyPr>
          <a:lstStyle/>
          <a:p>
            <a:r>
              <a:rPr lang="en-US" dirty="0"/>
              <a:t>Soluction1: Building High Fence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520D6A-24BA-0247-9514-971B599E4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950" y="1387502"/>
            <a:ext cx="6693492" cy="4738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645631-BBE7-FA40-9637-AA4EB437ADE1}"/>
              </a:ext>
            </a:extLst>
          </p:cNvPr>
          <p:cNvSpPr txBox="1"/>
          <p:nvPr/>
        </p:nvSpPr>
        <p:spPr>
          <a:xfrm>
            <a:off x="7222733" y="510116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Owner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7CEB1-0DD7-9F46-BBC4-71626F9AE5E2}"/>
              </a:ext>
            </a:extLst>
          </p:cNvPr>
          <p:cNvSpPr txBox="1"/>
          <p:nvPr/>
        </p:nvSpPr>
        <p:spPr>
          <a:xfrm>
            <a:off x="3642159" y="5285832"/>
            <a:ext cx="2083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Garden with fencing</a:t>
            </a:r>
          </a:p>
        </p:txBody>
      </p:sp>
    </p:spTree>
    <p:extLst>
      <p:ext uri="{BB962C8B-B14F-4D97-AF65-F5344CB8AC3E}">
        <p14:creationId xmlns:p14="http://schemas.microsoft.com/office/powerpoint/2010/main" val="940186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8C273-B2FD-3948-B9A0-ECFA93AF7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835"/>
            <a:ext cx="9271571" cy="949967"/>
          </a:xfrm>
        </p:spPr>
        <p:txBody>
          <a:bodyPr>
            <a:normAutofit/>
          </a:bodyPr>
          <a:lstStyle/>
          <a:p>
            <a:r>
              <a:rPr lang="en-US" dirty="0"/>
              <a:t>Soluction2: Private Garden with Guard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EFE9B6-3774-F544-924D-EEC1328B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975" y="1409782"/>
            <a:ext cx="6734589" cy="4767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698D8E-663E-E44F-BB7B-BAA860BCF23B}"/>
              </a:ext>
            </a:extLst>
          </p:cNvPr>
          <p:cNvSpPr txBox="1"/>
          <p:nvPr/>
        </p:nvSpPr>
        <p:spPr>
          <a:xfrm>
            <a:off x="5040457" y="4592548"/>
            <a:ext cx="76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CBA69-D0CE-834E-8D26-072F05AC4CD1}"/>
              </a:ext>
            </a:extLst>
          </p:cNvPr>
          <p:cNvSpPr txBox="1"/>
          <p:nvPr/>
        </p:nvSpPr>
        <p:spPr>
          <a:xfrm>
            <a:off x="6364110" y="3902466"/>
            <a:ext cx="160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Outside Person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CB4B5-18CB-E04E-8517-48FA0F9A2583}"/>
              </a:ext>
            </a:extLst>
          </p:cNvPr>
          <p:cNvSpPr txBox="1"/>
          <p:nvPr/>
        </p:nvSpPr>
        <p:spPr>
          <a:xfrm>
            <a:off x="3537005" y="4777214"/>
            <a:ext cx="87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Garden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E961A-DDFA-794A-AD07-2A066330DB7A}"/>
              </a:ext>
            </a:extLst>
          </p:cNvPr>
          <p:cNvSpPr txBox="1"/>
          <p:nvPr/>
        </p:nvSpPr>
        <p:spPr>
          <a:xfrm>
            <a:off x="8131266" y="580763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Owner</a:t>
            </a:r>
          </a:p>
        </p:txBody>
      </p:sp>
    </p:spTree>
    <p:extLst>
      <p:ext uri="{BB962C8B-B14F-4D97-AF65-F5344CB8AC3E}">
        <p14:creationId xmlns:p14="http://schemas.microsoft.com/office/powerpoint/2010/main" val="622595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C98C-08AB-8B49-B71C-B8936ACC7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281" y="241835"/>
            <a:ext cx="10515600" cy="1325563"/>
          </a:xfrm>
        </p:spPr>
        <p:txBody>
          <a:bodyPr/>
          <a:lstStyle/>
          <a:p>
            <a:r>
              <a:rPr lang="en-US" dirty="0"/>
              <a:t>Write methods to safeguard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FBE9B-77E7-EF41-9859-31CE818AD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477" y="1541418"/>
            <a:ext cx="5106256" cy="37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57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237F-25A1-8042-B8AE-09373F22F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15328" cy="991064"/>
          </a:xfrm>
        </p:spPr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C3D1-56E3-6F40-8FAA-219118BE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668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must be hidden –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Private</a:t>
            </a:r>
          </a:p>
          <a:p>
            <a:r>
              <a:rPr lang="en-US" dirty="0"/>
              <a:t>Read data through read methods</a:t>
            </a:r>
          </a:p>
          <a:p>
            <a:r>
              <a:rPr lang="en-US" dirty="0"/>
              <a:t>Write data through write methods</a:t>
            </a:r>
          </a:p>
          <a:p>
            <a:r>
              <a:rPr lang="en-US" dirty="0"/>
              <a:t>Can’t access directly</a:t>
            </a:r>
          </a:p>
          <a:p>
            <a:r>
              <a:rPr lang="en-US" dirty="0"/>
              <a:t>For every data 4 possibilities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read and write allowed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read only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write only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no access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75051-F5D2-0940-8B60-303DC2567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963" y="2198401"/>
            <a:ext cx="5357118" cy="332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38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C21E0D-2539-6B4B-847A-30A8BE77E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020" y="1181529"/>
            <a:ext cx="5868151" cy="391445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DC1C5D-570A-364B-9FCB-D2F2D32D038B}"/>
              </a:ext>
            </a:extLst>
          </p:cNvPr>
          <p:cNvSpPr txBox="1">
            <a:spLocks/>
          </p:cNvSpPr>
          <p:nvPr/>
        </p:nvSpPr>
        <p:spPr>
          <a:xfrm>
            <a:off x="838200" y="1428751"/>
            <a:ext cx="3476946" cy="580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Garden has only weeds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DCE0673-7FA1-8448-A09D-E068FB00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20119" cy="31591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Initiaisation</a:t>
            </a:r>
            <a:r>
              <a:rPr lang="en-US" dirty="0"/>
              <a:t> of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D98EF-6CAE-FD46-8494-A5678B7F478E}"/>
              </a:ext>
            </a:extLst>
          </p:cNvPr>
          <p:cNvSpPr txBox="1"/>
          <p:nvPr/>
        </p:nvSpPr>
        <p:spPr>
          <a:xfrm>
            <a:off x="2044556" y="5343205"/>
            <a:ext cx="317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15C71-8633-0840-8635-7C0523B0C9B5}"/>
              </a:ext>
            </a:extLst>
          </p:cNvPr>
          <p:cNvSpPr txBox="1"/>
          <p:nvPr/>
        </p:nvSpPr>
        <p:spPr>
          <a:xfrm>
            <a:off x="7119991" y="1469203"/>
            <a:ext cx="4017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Rersource</a:t>
            </a:r>
            <a:r>
              <a:rPr lang="en-US" dirty="0"/>
              <a:t> Allocation:</a:t>
            </a:r>
          </a:p>
          <a:p>
            <a:r>
              <a:rPr lang="en-US" dirty="0"/>
              <a:t>Special concept called :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constructors</a:t>
            </a:r>
          </a:p>
          <a:p>
            <a:r>
              <a:rPr lang="en-US" dirty="0"/>
              <a:t>Ensure correct </a:t>
            </a:r>
            <a:r>
              <a:rPr lang="en-US" dirty="0" err="1"/>
              <a:t>intilization</a:t>
            </a:r>
            <a:r>
              <a:rPr lang="en-US" dirty="0"/>
              <a:t> of data</a:t>
            </a:r>
          </a:p>
          <a:p>
            <a:r>
              <a:rPr lang="en-US" dirty="0"/>
              <a:t>Automatically called at the time of </a:t>
            </a:r>
            <a:r>
              <a:rPr lang="en-US" dirty="0" err="1"/>
              <a:t>objet</a:t>
            </a:r>
            <a:r>
              <a:rPr lang="en-US" dirty="0"/>
              <a:t> </a:t>
            </a:r>
            <a:r>
              <a:rPr lang="en-US" dirty="0" err="1"/>
              <a:t>intilization</a:t>
            </a:r>
            <a:r>
              <a:rPr lang="en-US" dirty="0"/>
              <a:t>(creation)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5CE55D-39E3-BA46-AF1A-60B47A6F4122}"/>
              </a:ext>
            </a:extLst>
          </p:cNvPr>
          <p:cNvSpPr txBox="1"/>
          <p:nvPr/>
        </p:nvSpPr>
        <p:spPr>
          <a:xfrm>
            <a:off x="7972542" y="3054143"/>
            <a:ext cx="186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Soluction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D098D6-ECD0-1641-AD2F-4F9C06628607}"/>
              </a:ext>
            </a:extLst>
          </p:cNvPr>
          <p:cNvSpPr txBox="1"/>
          <p:nvPr/>
        </p:nvSpPr>
        <p:spPr>
          <a:xfrm>
            <a:off x="7119991" y="3994951"/>
            <a:ext cx="4017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Rersource</a:t>
            </a:r>
            <a:r>
              <a:rPr lang="en-US" dirty="0"/>
              <a:t> Deallocation:</a:t>
            </a:r>
          </a:p>
          <a:p>
            <a:r>
              <a:rPr lang="en-US" dirty="0"/>
              <a:t>Special concept called :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destructors</a:t>
            </a:r>
          </a:p>
          <a:p>
            <a:r>
              <a:rPr lang="en-US" dirty="0"/>
              <a:t>Ensure correct deallocation of all </a:t>
            </a:r>
            <a:r>
              <a:rPr lang="en-US" dirty="0" err="1"/>
              <a:t>resouces</a:t>
            </a:r>
            <a:r>
              <a:rPr lang="en-US" dirty="0"/>
              <a:t> </a:t>
            </a:r>
            <a:r>
              <a:rPr lang="en-US" dirty="0" err="1"/>
              <a:t>befores</a:t>
            </a:r>
            <a:r>
              <a:rPr lang="en-US" dirty="0"/>
              <a:t> object </a:t>
            </a:r>
            <a:r>
              <a:rPr lang="en-US" b="1" dirty="0"/>
              <a:t>dies</a:t>
            </a:r>
          </a:p>
        </p:txBody>
      </p:sp>
    </p:spTree>
    <p:extLst>
      <p:ext uri="{BB962C8B-B14F-4D97-AF65-F5344CB8AC3E}">
        <p14:creationId xmlns:p14="http://schemas.microsoft.com/office/powerpoint/2010/main" val="2430144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DE32B-D164-5E46-8199-7DA0DBA17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4500" b="1" dirty="0"/>
            </a:br>
            <a:r>
              <a:rPr lang="en-US" sz="4800" b="1" dirty="0"/>
              <a:t>Object oriented programming (oops)</a:t>
            </a:r>
            <a:br>
              <a:rPr lang="en-US" sz="4800" b="1" dirty="0"/>
            </a:br>
            <a:r>
              <a:rPr lang="en-US" sz="4800" b="1" dirty="0"/>
              <a:t>                           </a:t>
            </a:r>
            <a:r>
              <a:rPr lang="en-US" sz="1600" b="1" dirty="0"/>
              <a:t>- A paradigm to design a program using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Classes</a:t>
            </a:r>
            <a:r>
              <a:rPr lang="en-US" sz="1600" b="1" dirty="0"/>
              <a:t> and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Objects</a:t>
            </a:r>
            <a:b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5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12736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91E66-948D-3D47-9666-402869211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07" y="224229"/>
            <a:ext cx="6477000" cy="456808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FC3EC-EBE9-6F43-9609-B2A920C10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87" y="1126982"/>
            <a:ext cx="3178995" cy="4010097"/>
          </a:xfrm>
        </p:spPr>
        <p:txBody>
          <a:bodyPr>
            <a:normAutofit/>
          </a:bodyPr>
          <a:lstStyle/>
          <a:p>
            <a:r>
              <a:rPr lang="en-US" dirty="0"/>
              <a:t>Born </a:t>
            </a:r>
            <a:r>
              <a:rPr lang="en-US" dirty="0" err="1"/>
              <a:t>healthly</a:t>
            </a:r>
            <a:r>
              <a:rPr lang="en-US" dirty="0"/>
              <a:t> – using constructors</a:t>
            </a:r>
          </a:p>
          <a:p>
            <a:r>
              <a:rPr lang="en-US" dirty="0"/>
              <a:t>Live safely – using read and </a:t>
            </a:r>
            <a:r>
              <a:rPr lang="en-US" dirty="0" err="1"/>
              <a:t>rwrite</a:t>
            </a:r>
            <a:r>
              <a:rPr lang="en-US" dirty="0"/>
              <a:t> functions</a:t>
            </a:r>
          </a:p>
          <a:p>
            <a:r>
              <a:rPr lang="en-US" dirty="0"/>
              <a:t>Dies cleanly – using destructors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62F44-5268-DF49-8487-F907C491A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381" y="1126981"/>
            <a:ext cx="7245532" cy="48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87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3B808-AAA1-7C4A-95EA-03038710D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179" y="375635"/>
            <a:ext cx="5163207" cy="1325563"/>
          </a:xfrm>
        </p:spPr>
        <p:txBody>
          <a:bodyPr/>
          <a:lstStyle/>
          <a:p>
            <a:r>
              <a:rPr lang="en-US" dirty="0" err="1"/>
              <a:t>Anotomy</a:t>
            </a:r>
            <a:r>
              <a:rPr lang="en-US" dirty="0"/>
              <a:t> of the </a:t>
            </a:r>
            <a:r>
              <a:rPr lang="en-US" b="1" dirty="0"/>
              <a:t>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78543-E0B5-6442-860D-F857C460E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405" y="1885147"/>
            <a:ext cx="8279190" cy="436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60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9CE2F-502B-2147-A2DF-91FE8E51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91625" cy="720725"/>
          </a:xfrm>
        </p:spPr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D50EA-9F7B-ED48-A453-87659A193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790" y="1253331"/>
            <a:ext cx="10515599" cy="4351338"/>
          </a:xfrm>
        </p:spPr>
        <p:txBody>
          <a:bodyPr/>
          <a:lstStyle/>
          <a:p>
            <a:r>
              <a:rPr lang="en-IN" dirty="0"/>
              <a:t>Inheritance is the capability of one class of things to derive capabilities or properties from another class.</a:t>
            </a:r>
          </a:p>
          <a:p>
            <a:r>
              <a:rPr lang="en-IN" dirty="0"/>
              <a:t>IS-A relationship.</a:t>
            </a:r>
            <a:endParaRPr lang="en-US" dirty="0"/>
          </a:p>
          <a:p>
            <a:r>
              <a:rPr lang="en-US" dirty="0"/>
              <a:t>Code reusability and extensibility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E33DD-777F-074D-95EA-70BF7FA31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982" y="1835900"/>
            <a:ext cx="3609428" cy="3186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8E0146-C77A-DB4E-9BB8-345E90AA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5675"/>
            <a:ext cx="84105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68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654F-3B4D-3744-B7BD-B74505D9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36" y="143745"/>
            <a:ext cx="10981623" cy="726480"/>
          </a:xfrm>
        </p:spPr>
        <p:txBody>
          <a:bodyPr>
            <a:normAutofit fontScale="90000"/>
          </a:bodyPr>
          <a:lstStyle/>
          <a:p>
            <a:r>
              <a:rPr lang="en-US" dirty="0"/>
              <a:t>Polymorphism = Poly (many) + morphism (forms)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E7458C85-BF91-3949-9673-CEF128C535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8597F2-87C1-DA4F-A366-B2140F5A6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313"/>
            <a:ext cx="5458372" cy="35980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BFE388-EDD1-C646-A69E-FEFC3B691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015" y="1460937"/>
            <a:ext cx="6465930" cy="52004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3DB6EF-C110-834F-92C5-A256C70CF761}"/>
              </a:ext>
            </a:extLst>
          </p:cNvPr>
          <p:cNvSpPr txBox="1"/>
          <p:nvPr/>
        </p:nvSpPr>
        <p:spPr>
          <a:xfrm>
            <a:off x="1916534" y="1091603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24585B-0ACF-DC47-BB71-18A7B44F6894}"/>
              </a:ext>
            </a:extLst>
          </p:cNvPr>
          <p:cNvSpPr txBox="1"/>
          <p:nvPr/>
        </p:nvSpPr>
        <p:spPr>
          <a:xfrm>
            <a:off x="7535917" y="1091605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3869878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2DC7-1D74-EA4F-8BEF-FBE58003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Polymorphism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AE638-626A-0449-8B29-D3BE6AFE1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 time - Overloading is an example</a:t>
            </a:r>
          </a:p>
          <a:p>
            <a:r>
              <a:rPr lang="en-US" dirty="0"/>
              <a:t>Runtime – Overriding is an example</a:t>
            </a:r>
          </a:p>
        </p:txBody>
      </p:sp>
    </p:spTree>
    <p:extLst>
      <p:ext uri="{BB962C8B-B14F-4D97-AF65-F5344CB8AC3E}">
        <p14:creationId xmlns:p14="http://schemas.microsoft.com/office/powerpoint/2010/main" val="81135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757C-4E65-6E45-8484-CC79CC869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0F32E-9131-D043-BA54-9D1049B2E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Modularity is the property of a system that has been decomposed into a set of cohesive and loosely coupled modules.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classes</a:t>
            </a:r>
          </a:p>
          <a:p>
            <a:pPr marL="0" indent="0">
              <a:buNone/>
            </a:pPr>
            <a:r>
              <a:rPr lang="en-IN" dirty="0"/>
              <a:t>Packages</a:t>
            </a:r>
          </a:p>
          <a:p>
            <a:pPr marL="0" indent="0">
              <a:buNone/>
            </a:pPr>
            <a:r>
              <a:rPr lang="en-IN" dirty="0"/>
              <a:t>domains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38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80DAE-A2E2-7D43-A85C-461A2656A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F1426-4F2C-B74F-BE63-28DC7245C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462" y="1690687"/>
            <a:ext cx="3775841" cy="2849781"/>
          </a:xfrm>
        </p:spPr>
        <p:txBody>
          <a:bodyPr>
            <a:normAutofit/>
          </a:bodyPr>
          <a:lstStyle/>
          <a:p>
            <a:r>
              <a:rPr lang="en-US" dirty="0"/>
              <a:t>Strong typing prevents</a:t>
            </a:r>
          </a:p>
          <a:p>
            <a:pPr marL="0" indent="0">
              <a:buNone/>
            </a:pPr>
            <a:r>
              <a:rPr lang="en-US" dirty="0"/>
              <a:t> mixing abstraction</a:t>
            </a:r>
          </a:p>
          <a:p>
            <a:r>
              <a:rPr lang="en-US" dirty="0"/>
              <a:t>X =Y if x and y are objects of the same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1B18D-83AE-CC4B-8325-EC8BD0BE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408" y="945930"/>
            <a:ext cx="6968358" cy="535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85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C4766-A060-6443-91D4-01E0E34C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A359-9376-9749-8497-CA3D8D649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891742" cy="26466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Concurrency allows different objects to act at the same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Java supports multi-threading is a form of concurrency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17C2B-F973-9245-8765-AA52D72D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490" y="1027906"/>
            <a:ext cx="7271859" cy="449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58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A8A5-83C7-9D40-9B80-38C18918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Persistance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CE117-ABE2-3F40-856C-B8324D34F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5691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Persistance</a:t>
            </a:r>
            <a:r>
              <a:rPr lang="en-US" dirty="0"/>
              <a:t> saves the state of a class of an object across time and space. i.e., Storing on permanent storage media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Object serialization is supported by java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Can also used to mapping to RDBMS using some Object/</a:t>
            </a:r>
            <a:r>
              <a:rPr lang="en-US" dirty="0" err="1">
                <a:solidFill>
                  <a:schemeClr val="accent2"/>
                </a:solidFill>
              </a:rPr>
              <a:t>Realational</a:t>
            </a:r>
            <a:r>
              <a:rPr lang="en-US" dirty="0">
                <a:solidFill>
                  <a:schemeClr val="accent2"/>
                </a:solidFill>
              </a:rPr>
              <a:t> mapping schema.</a:t>
            </a: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AB0B2-81E8-D140-B2F6-AB2FA473F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931" y="1473584"/>
            <a:ext cx="6480449" cy="470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21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609BAC-B910-224D-9FA4-B0F3CF8D5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67" y="643467"/>
            <a:ext cx="5571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65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D1026-351F-CB4D-9F68-26A59304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076" y="118573"/>
            <a:ext cx="7503260" cy="92899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Programming Paradigms</a:t>
            </a:r>
            <a:br>
              <a:rPr lang="en-US" b="1" dirty="0"/>
            </a:br>
            <a:r>
              <a:rPr lang="en-US" sz="2200" b="1" dirty="0"/>
              <a:t>                                                          - How code is organized/structured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5FF61-EF27-5947-B664-553F96C4C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65" y="1079541"/>
            <a:ext cx="10515600" cy="1673753"/>
          </a:xfrm>
        </p:spPr>
        <p:txBody>
          <a:bodyPr/>
          <a:lstStyle/>
          <a:p>
            <a:r>
              <a:rPr lang="en-US" dirty="0"/>
              <a:t>Procedure Oriented</a:t>
            </a:r>
          </a:p>
          <a:p>
            <a:r>
              <a:rPr lang="en-US" dirty="0"/>
              <a:t>Object-Oriented</a:t>
            </a:r>
          </a:p>
          <a:p>
            <a:r>
              <a:rPr lang="en-US" dirty="0"/>
              <a:t>Functional Oriented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458A1-6009-D74F-96FE-B54F53205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7" y="3619098"/>
            <a:ext cx="4052236" cy="3083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9336E9-1304-9B46-A017-849A63D604E8}"/>
              </a:ext>
            </a:extLst>
          </p:cNvPr>
          <p:cNvSpPr txBox="1"/>
          <p:nvPr/>
        </p:nvSpPr>
        <p:spPr>
          <a:xfrm>
            <a:off x="991402" y="3238902"/>
            <a:ext cx="157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Procedure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EB6F7-37C3-074D-AF5B-178C95E20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756" y="3608233"/>
            <a:ext cx="4137876" cy="3094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9D6E56-007D-1A4D-B429-F17A078CCCB5}"/>
              </a:ext>
            </a:extLst>
          </p:cNvPr>
          <p:cNvSpPr txBox="1"/>
          <p:nvPr/>
        </p:nvSpPr>
        <p:spPr>
          <a:xfrm>
            <a:off x="5385356" y="3249766"/>
            <a:ext cx="206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Object-Oriented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105898-D238-E44F-85C1-CC4BC930B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259" y="3763280"/>
            <a:ext cx="3685741" cy="3094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0CC601-67F0-E14F-84FD-5B96CD587413}"/>
              </a:ext>
            </a:extLst>
          </p:cNvPr>
          <p:cNvSpPr txBox="1"/>
          <p:nvPr/>
        </p:nvSpPr>
        <p:spPr>
          <a:xfrm>
            <a:off x="9376271" y="3238901"/>
            <a:ext cx="151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138225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05E41-1CEB-DE44-AD62-E5C9CF15E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918" y="262440"/>
            <a:ext cx="4908082" cy="453022"/>
          </a:xfrm>
        </p:spPr>
        <p:txBody>
          <a:bodyPr>
            <a:normAutofit fontScale="90000"/>
          </a:bodyPr>
          <a:lstStyle/>
          <a:p>
            <a:r>
              <a:rPr lang="en-US" dirty="0"/>
              <a:t>Another example!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99B32-C58D-F648-B5DB-A673645E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01" y="889891"/>
            <a:ext cx="10008602" cy="57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59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BC23FA-E7C0-2740-BAD6-6A4EB09ED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742"/>
            <a:ext cx="12192000" cy="580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68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B0EC8-7E18-DC4B-BED7-912D2A924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75" y="473437"/>
            <a:ext cx="5268309" cy="608122"/>
          </a:xfrm>
        </p:spPr>
        <p:txBody>
          <a:bodyPr>
            <a:noAutofit/>
          </a:bodyPr>
          <a:lstStyle/>
          <a:p>
            <a:r>
              <a:rPr lang="en-US" sz="3200" dirty="0"/>
              <a:t>Procedural/Structured Programming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D120D-DB6A-D94A-908B-500D75533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29"/>
            <a:ext cx="4080641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Global data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fly(){</a:t>
            </a:r>
          </a:p>
          <a:p>
            <a:pPr marL="0" indent="0">
              <a:buNone/>
            </a:pPr>
            <a:r>
              <a:rPr lang="en-US" sz="2000" dirty="0" err="1"/>
              <a:t>trvaleToAirport</a:t>
            </a:r>
            <a:r>
              <a:rPr lang="en-US" sz="2000" dirty="0"/>
              <a:t>();</a:t>
            </a:r>
          </a:p>
          <a:p>
            <a:pPr marL="0" indent="0">
              <a:buNone/>
            </a:pPr>
            <a:r>
              <a:rPr lang="en-US" sz="2000" dirty="0" err="1"/>
              <a:t>findEntryGate</a:t>
            </a:r>
            <a:r>
              <a:rPr lang="en-US" sz="2000" dirty="0"/>
              <a:t>();</a:t>
            </a:r>
          </a:p>
          <a:p>
            <a:pPr marL="0" indent="0">
              <a:buNone/>
            </a:pPr>
            <a:r>
              <a:rPr lang="en-US" sz="2000" dirty="0" err="1"/>
              <a:t>findCheckInCounter</a:t>
            </a:r>
            <a:r>
              <a:rPr lang="en-US" sz="2000" dirty="0"/>
              <a:t>();</a:t>
            </a:r>
          </a:p>
          <a:p>
            <a:pPr marL="0" indent="0">
              <a:buNone/>
            </a:pPr>
            <a:r>
              <a:rPr lang="en-US" sz="2000" dirty="0" err="1"/>
              <a:t>checkIn</a:t>
            </a:r>
            <a:r>
              <a:rPr lang="en-US" sz="2000" dirty="0"/>
              <a:t>();</a:t>
            </a:r>
          </a:p>
          <a:p>
            <a:pPr marL="0" indent="0">
              <a:buNone/>
            </a:pPr>
            <a:r>
              <a:rPr lang="en-US" sz="2000" dirty="0" err="1"/>
              <a:t>securityCheck</a:t>
            </a:r>
            <a:r>
              <a:rPr lang="en-US" sz="2000" dirty="0"/>
              <a:t>();</a:t>
            </a:r>
          </a:p>
          <a:p>
            <a:pPr marL="0" indent="0">
              <a:buNone/>
            </a:pPr>
            <a:r>
              <a:rPr lang="en-US" sz="2000" dirty="0" err="1"/>
              <a:t>waitForBoardingCall</a:t>
            </a:r>
            <a:r>
              <a:rPr lang="en-US" sz="2000" dirty="0"/>
              <a:t>();</a:t>
            </a:r>
          </a:p>
          <a:p>
            <a:pPr marL="0" indent="0">
              <a:buNone/>
            </a:pPr>
            <a:r>
              <a:rPr lang="en-US" sz="2000" dirty="0" err="1"/>
              <a:t>boardTheFlight</a:t>
            </a:r>
            <a:r>
              <a:rPr lang="en-US" sz="2000" dirty="0"/>
              <a:t>();</a:t>
            </a:r>
          </a:p>
          <a:p>
            <a:pPr marL="0" indent="0">
              <a:buNone/>
            </a:pPr>
            <a:r>
              <a:rPr lang="en-US" sz="2000" dirty="0" err="1"/>
              <a:t>takeOff</a:t>
            </a:r>
            <a:r>
              <a:rPr lang="en-US" sz="2000" dirty="0"/>
              <a:t>();</a:t>
            </a:r>
          </a:p>
          <a:p>
            <a:pPr marL="0" indent="0">
              <a:buNone/>
            </a:pPr>
            <a:r>
              <a:rPr lang="en-US" sz="2000"/>
              <a:t>landing();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CAA3CA-FE05-764D-AA95-8E5E72102D1C}"/>
              </a:ext>
            </a:extLst>
          </p:cNvPr>
          <p:cNvSpPr txBox="1"/>
          <p:nvPr/>
        </p:nvSpPr>
        <p:spPr>
          <a:xfrm>
            <a:off x="323192" y="1081559"/>
            <a:ext cx="511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Thinking in terms of procedures/methods/functions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EEE37C-A453-5E4A-8BEF-FED3C028FA61}"/>
              </a:ext>
            </a:extLst>
          </p:cNvPr>
          <p:cNvSpPr txBox="1">
            <a:spLocks/>
          </p:cNvSpPr>
          <p:nvPr/>
        </p:nvSpPr>
        <p:spPr>
          <a:xfrm>
            <a:off x="6768662" y="473437"/>
            <a:ext cx="4183117" cy="6081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Object Oriented</a:t>
            </a:r>
          </a:p>
          <a:p>
            <a:r>
              <a:rPr lang="en-US" sz="3200" dirty="0"/>
              <a:t>Programming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B99692-BD2F-1542-953E-17101F177520}"/>
              </a:ext>
            </a:extLst>
          </p:cNvPr>
          <p:cNvSpPr txBox="1">
            <a:spLocks/>
          </p:cNvSpPr>
          <p:nvPr/>
        </p:nvSpPr>
        <p:spPr>
          <a:xfrm>
            <a:off x="6939456" y="1368043"/>
            <a:ext cx="4414344" cy="4673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A6BA4B-C447-9E49-B899-8258B8964BEA}"/>
              </a:ext>
            </a:extLst>
          </p:cNvPr>
          <p:cNvSpPr txBox="1"/>
          <p:nvPr/>
        </p:nvSpPr>
        <p:spPr>
          <a:xfrm>
            <a:off x="6674070" y="998711"/>
            <a:ext cx="511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Thinking in terms of objects and classes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24DDC-672F-E543-8A40-AC8661964CA6}"/>
              </a:ext>
            </a:extLst>
          </p:cNvPr>
          <p:cNvSpPr txBox="1"/>
          <p:nvPr/>
        </p:nvSpPr>
        <p:spPr>
          <a:xfrm>
            <a:off x="6674070" y="1710022"/>
            <a:ext cx="52359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Aeroplane</a:t>
            </a:r>
            <a:endParaRPr lang="en-US" dirty="0"/>
          </a:p>
          <a:p>
            <a:r>
              <a:rPr lang="en-US" dirty="0"/>
              <a:t>   </a:t>
            </a:r>
            <a:r>
              <a:rPr lang="en-US" dirty="0" err="1"/>
              <a:t>airline,make,type,position</a:t>
            </a:r>
            <a:r>
              <a:rPr lang="en-US" dirty="0"/>
              <a:t> //data (state)</a:t>
            </a:r>
          </a:p>
          <a:p>
            <a:r>
              <a:rPr lang="en-US" dirty="0"/>
              <a:t>   </a:t>
            </a:r>
            <a:r>
              <a:rPr lang="en-US" dirty="0" err="1"/>
              <a:t>takeOff</a:t>
            </a:r>
            <a:r>
              <a:rPr lang="en-US" dirty="0"/>
              <a:t>(), land(); //methods (</a:t>
            </a:r>
            <a:r>
              <a:rPr lang="en-US" dirty="0" err="1"/>
              <a:t>behaviour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AirHostess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name,address</a:t>
            </a:r>
            <a:r>
              <a:rPr lang="en-US" dirty="0"/>
              <a:t>// data</a:t>
            </a:r>
          </a:p>
          <a:p>
            <a:r>
              <a:rPr lang="en-US" dirty="0"/>
              <a:t> wish(),server() //methods</a:t>
            </a:r>
          </a:p>
          <a:p>
            <a:endParaRPr lang="en-US" dirty="0"/>
          </a:p>
          <a:p>
            <a:r>
              <a:rPr lang="en-US" dirty="0"/>
              <a:t>Passenger</a:t>
            </a:r>
          </a:p>
          <a:p>
            <a:r>
              <a:rPr lang="en-US" dirty="0"/>
              <a:t> </a:t>
            </a:r>
            <a:r>
              <a:rPr lang="en-US" dirty="0" err="1"/>
              <a:t>name,address</a:t>
            </a:r>
            <a:r>
              <a:rPr lang="en-US" dirty="0"/>
              <a:t> //data</a:t>
            </a:r>
          </a:p>
          <a:p>
            <a:r>
              <a:rPr lang="en-US" dirty="0"/>
              <a:t> </a:t>
            </a:r>
            <a:r>
              <a:rPr lang="en-US" dirty="0" err="1"/>
              <a:t>takeCab</a:t>
            </a:r>
            <a:r>
              <a:rPr lang="en-US" dirty="0"/>
              <a:t>(), </a:t>
            </a:r>
            <a:r>
              <a:rPr lang="en-US" dirty="0" err="1"/>
              <a:t>checkIn</a:t>
            </a:r>
            <a:r>
              <a:rPr lang="en-US" dirty="0"/>
              <a:t>(),walk() //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75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BBADDF-8B17-8643-A52D-B993ABA1B6D3}"/>
              </a:ext>
            </a:extLst>
          </p:cNvPr>
          <p:cNvSpPr txBox="1"/>
          <p:nvPr/>
        </p:nvSpPr>
        <p:spPr>
          <a:xfrm>
            <a:off x="3821986" y="349321"/>
            <a:ext cx="4006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Problems with Procedure oriented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Fortan</a:t>
            </a:r>
            <a:r>
              <a:rPr lang="en-US" dirty="0"/>
              <a:t>, Cobol, C and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31E41-15BF-F749-B358-479342A4CBFE}"/>
              </a:ext>
            </a:extLst>
          </p:cNvPr>
          <p:cNvSpPr txBox="1"/>
          <p:nvPr/>
        </p:nvSpPr>
        <p:spPr>
          <a:xfrm>
            <a:off x="871685" y="1558118"/>
            <a:ext cx="53322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1.Data Doesn’t have any owner </a:t>
            </a:r>
          </a:p>
          <a:p>
            <a:endParaRPr lang="en-US" dirty="0"/>
          </a:p>
          <a:p>
            <a:r>
              <a:rPr lang="en-US" dirty="0"/>
              <a:t>2.Difficult to maintain data integrity</a:t>
            </a:r>
          </a:p>
          <a:p>
            <a:endParaRPr lang="en-US" dirty="0"/>
          </a:p>
          <a:p>
            <a:r>
              <a:rPr lang="en-US" dirty="0"/>
              <a:t>3.Functions are building blocks</a:t>
            </a:r>
          </a:p>
          <a:p>
            <a:endParaRPr lang="en-US" dirty="0"/>
          </a:p>
          <a:p>
            <a:r>
              <a:rPr lang="en-US" dirty="0"/>
              <a:t>4.Many functions modify give block of data</a:t>
            </a:r>
          </a:p>
          <a:p>
            <a:endParaRPr lang="en-US" dirty="0"/>
          </a:p>
          <a:p>
            <a:r>
              <a:rPr lang="en-US" dirty="0"/>
              <a:t>5.Difficult for debugging to find the bugs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F311BF-48F6-BD41-A699-EF5E9281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59408"/>
            <a:ext cx="5104615" cy="351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19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09CF-1AF1-6F48-8E2D-1068BB141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66" y="0"/>
            <a:ext cx="6867418" cy="703387"/>
          </a:xfrm>
        </p:spPr>
        <p:txBody>
          <a:bodyPr/>
          <a:lstStyle/>
          <a:p>
            <a:r>
              <a:rPr lang="en-US" dirty="0"/>
              <a:t>Continue….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397DF-B44C-954D-92DA-FB994728E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65" y="1013966"/>
            <a:ext cx="11172289" cy="5633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6.Unintilaized </a:t>
            </a:r>
            <a:r>
              <a:rPr lang="en-US" sz="2000" dirty="0" err="1"/>
              <a:t>varibales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Ex: int a;</a:t>
            </a:r>
          </a:p>
          <a:p>
            <a:pPr marL="0" indent="0">
              <a:buNone/>
            </a:pPr>
            <a:r>
              <a:rPr lang="en-US" sz="2000" dirty="0" err="1"/>
              <a:t>printf</a:t>
            </a:r>
            <a:r>
              <a:rPr lang="en-US" sz="2000" dirty="0"/>
              <a:t>(“%</a:t>
            </a:r>
            <a:r>
              <a:rPr lang="en-US" sz="2000" dirty="0" err="1"/>
              <a:t>d”,a</a:t>
            </a:r>
            <a:r>
              <a:rPr lang="en-US" sz="2000" dirty="0"/>
              <a:t>);</a:t>
            </a:r>
          </a:p>
          <a:p>
            <a:pPr marL="0" indent="0">
              <a:buNone/>
            </a:pPr>
            <a:r>
              <a:rPr lang="en-US" sz="2000" dirty="0"/>
              <a:t>7.Resource Deallocation problems</a:t>
            </a:r>
          </a:p>
          <a:p>
            <a:pPr marL="0" indent="0">
              <a:buNone/>
            </a:pPr>
            <a:r>
              <a:rPr lang="en-US" sz="2000" dirty="0"/>
              <a:t>8. Memory leaks, open files, open data base connections, Open network connections</a:t>
            </a:r>
          </a:p>
          <a:p>
            <a:pPr marL="0" indent="0">
              <a:buNone/>
            </a:pPr>
            <a:r>
              <a:rPr lang="en-US" sz="2000" dirty="0"/>
              <a:t>int *</a:t>
            </a:r>
            <a:r>
              <a:rPr lang="en-US" sz="2000" dirty="0" err="1"/>
              <a:t>kp</a:t>
            </a: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Kp</a:t>
            </a:r>
            <a:r>
              <a:rPr lang="en-US" sz="2000" dirty="0"/>
              <a:t> =(int *) </a:t>
            </a:r>
            <a:r>
              <a:rPr lang="en-US" sz="2000" dirty="0" err="1"/>
              <a:t>mallaoc</a:t>
            </a:r>
            <a:r>
              <a:rPr lang="en-US" sz="2000" dirty="0"/>
              <a:t>(1000);</a:t>
            </a:r>
          </a:p>
          <a:p>
            <a:pPr marL="0" indent="0">
              <a:buNone/>
            </a:pPr>
            <a:r>
              <a:rPr lang="en-US" sz="2000" dirty="0" err="1"/>
              <a:t>Kp</a:t>
            </a:r>
            <a:r>
              <a:rPr lang="en-US" sz="2000" dirty="0"/>
              <a:t> =(int *) </a:t>
            </a:r>
            <a:r>
              <a:rPr lang="en-US" sz="2000" dirty="0" err="1"/>
              <a:t>mallaoc</a:t>
            </a:r>
            <a:r>
              <a:rPr lang="en-US" sz="2000" dirty="0"/>
              <a:t>(1000);</a:t>
            </a:r>
          </a:p>
          <a:p>
            <a:pPr marL="0" indent="0">
              <a:buNone/>
            </a:pPr>
            <a:r>
              <a:rPr lang="en-US" sz="2000" dirty="0"/>
              <a:t>9.Insufficient support for Abstraction</a:t>
            </a:r>
          </a:p>
          <a:p>
            <a:pPr marL="0" indent="0">
              <a:buNone/>
            </a:pPr>
            <a:r>
              <a:rPr lang="en-US" sz="2000" dirty="0"/>
              <a:t>ADT = data + functions</a:t>
            </a:r>
          </a:p>
          <a:p>
            <a:pPr marL="0" indent="0">
              <a:buNone/>
            </a:pPr>
            <a:r>
              <a:rPr lang="en-US" sz="2000" dirty="0"/>
              <a:t>Data: modeled as structures</a:t>
            </a:r>
          </a:p>
          <a:p>
            <a:pPr marL="0" indent="0">
              <a:buNone/>
            </a:pPr>
            <a:r>
              <a:rPr lang="en-US" sz="2000" dirty="0"/>
              <a:t>Functions: global not related to structure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1876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651CF-4752-0947-A727-C35D927AC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669" y="211787"/>
            <a:ext cx="8367445" cy="816403"/>
          </a:xfrm>
        </p:spPr>
        <p:txBody>
          <a:bodyPr/>
          <a:lstStyle/>
          <a:p>
            <a:r>
              <a:rPr lang="en-US" dirty="0"/>
              <a:t>What exactly meant for Abstraction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5E9D1-018C-5C4C-A178-D34BBBFEA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669" y="1028190"/>
            <a:ext cx="6748377" cy="4955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A4A8B7-7D89-2A44-A1B3-264432CB48C6}"/>
              </a:ext>
            </a:extLst>
          </p:cNvPr>
          <p:cNvSpPr txBox="1"/>
          <p:nvPr/>
        </p:nvSpPr>
        <p:spPr>
          <a:xfrm>
            <a:off x="2599362" y="6298058"/>
            <a:ext cx="785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IN" dirty="0"/>
              <a:t>Object-Oriented Analysis and Design with Applications by </a:t>
            </a:r>
            <a:r>
              <a:rPr lang="en-IN" b="1" dirty="0"/>
              <a:t>Grady </a:t>
            </a:r>
            <a:r>
              <a:rPr lang="en-IN" b="1" dirty="0" err="1"/>
              <a:t>Booch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9463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816</Words>
  <Application>Microsoft Macintosh PowerPoint</Application>
  <PresentationFormat>Widescreen</PresentationFormat>
  <Paragraphs>193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Welcome!</vt:lpstr>
      <vt:lpstr> Object oriented programming (oops)                            - A paradigm to design a program using Classes and Objects  </vt:lpstr>
      <vt:lpstr>Programming Paradigms                                                           - How code is organized/structured</vt:lpstr>
      <vt:lpstr>Another example!</vt:lpstr>
      <vt:lpstr>PowerPoint Presentation</vt:lpstr>
      <vt:lpstr>Procedural/Structured Programming </vt:lpstr>
      <vt:lpstr>PowerPoint Presentation</vt:lpstr>
      <vt:lpstr>Continue….</vt:lpstr>
      <vt:lpstr>What exactly meant for Abstraction</vt:lpstr>
      <vt:lpstr>Problems with pop</vt:lpstr>
      <vt:lpstr>Better Abstraction with oops</vt:lpstr>
      <vt:lpstr> Class = State + Behavior</vt:lpstr>
      <vt:lpstr>Object</vt:lpstr>
      <vt:lpstr>Problems with public garden ?</vt:lpstr>
      <vt:lpstr>Soluction1: Building High Fence</vt:lpstr>
      <vt:lpstr>Soluction2: Private Garden with Guard</vt:lpstr>
      <vt:lpstr>Write methods to safeguard of data</vt:lpstr>
      <vt:lpstr>Encapsulation</vt:lpstr>
      <vt:lpstr>Initiaisation of objects</vt:lpstr>
      <vt:lpstr>Object Lifecycle</vt:lpstr>
      <vt:lpstr>Anotomy of the Class</vt:lpstr>
      <vt:lpstr>Inheritance</vt:lpstr>
      <vt:lpstr>Polymorphism = Poly (many) + morphism (forms)</vt:lpstr>
      <vt:lpstr>Types of Polymorphism </vt:lpstr>
      <vt:lpstr>Modularity</vt:lpstr>
      <vt:lpstr>Strong typing</vt:lpstr>
      <vt:lpstr>Concurrency</vt:lpstr>
      <vt:lpstr>Persistance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Java</dc:title>
  <dc:creator>Harivenkatesh, Polnati</dc:creator>
  <cp:lastModifiedBy>Harivenkatesh, Polnati</cp:lastModifiedBy>
  <cp:revision>344</cp:revision>
  <dcterms:created xsi:type="dcterms:W3CDTF">2021-08-29T04:41:47Z</dcterms:created>
  <dcterms:modified xsi:type="dcterms:W3CDTF">2021-09-14T04:21:47Z</dcterms:modified>
</cp:coreProperties>
</file>